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71" r:id="rId2"/>
    <p:sldId id="270" r:id="rId3"/>
    <p:sldId id="330" r:id="rId4"/>
    <p:sldId id="363" r:id="rId5"/>
    <p:sldId id="364" r:id="rId6"/>
    <p:sldId id="365" r:id="rId7"/>
    <p:sldId id="366" r:id="rId8"/>
    <p:sldId id="367" r:id="rId9"/>
    <p:sldId id="369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84" r:id="rId18"/>
    <p:sldId id="379" r:id="rId19"/>
    <p:sldId id="380" r:id="rId20"/>
    <p:sldId id="381" r:id="rId21"/>
    <p:sldId id="382" r:id="rId22"/>
    <p:sldId id="383" r:id="rId23"/>
    <p:sldId id="378" r:id="rId24"/>
    <p:sldId id="370" r:id="rId25"/>
    <p:sldId id="386" r:id="rId26"/>
    <p:sldId id="385" r:id="rId27"/>
    <p:sldId id="387" r:id="rId28"/>
    <p:sldId id="388" r:id="rId29"/>
    <p:sldId id="389" r:id="rId30"/>
    <p:sldId id="390" r:id="rId31"/>
    <p:sldId id="391" r:id="rId32"/>
    <p:sldId id="392" r:id="rId33"/>
    <p:sldId id="394" r:id="rId34"/>
    <p:sldId id="395" r:id="rId35"/>
    <p:sldId id="397" r:id="rId36"/>
    <p:sldId id="396" r:id="rId37"/>
    <p:sldId id="398" r:id="rId38"/>
    <p:sldId id="399" r:id="rId39"/>
    <p:sldId id="400" r:id="rId40"/>
    <p:sldId id="401" r:id="rId41"/>
    <p:sldId id="402" r:id="rId42"/>
    <p:sldId id="403" r:id="rId43"/>
    <p:sldId id="405" r:id="rId44"/>
    <p:sldId id="406" r:id="rId45"/>
    <p:sldId id="407" r:id="rId46"/>
    <p:sldId id="408" r:id="rId47"/>
  </p:sldIdLst>
  <p:sldSz cx="12192000" cy="6858000"/>
  <p:notesSz cx="6858000" cy="9144000"/>
  <p:embeddedFontLst>
    <p:embeddedFont>
      <p:font typeface="나눔스퀘어_ac" panose="020B060000010101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정철" initials="이" lastIdx="1" clrIdx="0">
    <p:extLst>
      <p:ext uri="{19B8F6BF-5375-455C-9EA6-DF929625EA0E}">
        <p15:presenceInfo xmlns:p15="http://schemas.microsoft.com/office/powerpoint/2012/main" userId="S::20160937@kumoh.ac.kr::e3fb74f5-cfdf-4025-88b7-31aa7c8565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302CF-D37D-42C5-8CB2-617488103048}" v="1071" dt="2020-11-01T01:56:29.286"/>
    <p1510:client id="{347EFE27-D116-4C0E-B5F6-55CB1A661F1D}" v="200" dt="2020-11-01T01:46:49.619"/>
    <p1510:client id="{C3267078-206C-4572-A96C-13BE713A54E6}" v="1927" dt="2020-11-01T01:56:56.154"/>
    <p1510:client id="{CEC6403A-AF8B-4760-AEA5-311421E3C852}" v="835" dt="2020-11-01T01:53:5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1" autoAdjust="0"/>
    <p:restoredTop sz="68163" autoAdjust="0"/>
  </p:normalViewPr>
  <p:slideViewPr>
    <p:cSldViewPr snapToGrid="0">
      <p:cViewPr varScale="1">
        <p:scale>
          <a:sx n="77" d="100"/>
          <a:sy n="77" d="100"/>
        </p:scale>
        <p:origin x="240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EB398E2-E316-4E96-990E-23BE4EE0A812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77D3CDB-C11F-4B3C-8011-4CB70A9F68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0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어텐션이라는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메커니즘이 설계되었습니다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동작 방식을 예시로 들며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설명드리겠습니다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 있는 그림은 기존의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Seq2Seq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이름으로 대체되었습니다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3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이후에 각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단어별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출력 값들을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Fully Connected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통과시켜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Score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들을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8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들을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함수를 통과시켜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얻습니다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값들은 얼마나 해당 단어에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focus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할지를 결정합니다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이 가중치들로 값들을 계산하여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만듭니다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최종적으로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Start Symbol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입력시키면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16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이런 식으로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나는이라는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결과가 출력됩니다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1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더 진행을 하면 아까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대체 되었다고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했었는데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아닌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dh1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fc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들어가게 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새로 갱신합니다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난을 출력했을 때처럼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입력합니다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그러면 너를 이라는 출력이 나옵니다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1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끝까지 진행을 하면 최종적으로 난 너를 사랑해라는 문장이 나오고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end symbol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출력하게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44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끝까지 진행을 하면 최종적으로 난 너를 사랑해라는 문장이 나오고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end symbol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출력하게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08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Teacher Forcing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기법도 사용했습니다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한글로 직역하면 교사 강요라는 말인데요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말 그대로 학습에 직접 관여를 한다는 뜻입니다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54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Seq2Seq</a:t>
            </a:r>
            <a:r>
              <a:rPr lang="ko-KR" altLang="en-US" dirty="0"/>
              <a:t>의 구조가 이렇게 생겼다고 했는데</a:t>
            </a:r>
            <a:r>
              <a:rPr lang="en-US" altLang="ko-KR" dirty="0"/>
              <a:t>, </a:t>
            </a:r>
            <a:r>
              <a:rPr lang="ko-KR" altLang="en-US" dirty="0"/>
              <a:t>만약에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Decoder</a:t>
            </a:r>
            <a:r>
              <a:rPr lang="ko-KR" altLang="en-US" dirty="0"/>
              <a:t>의 첫 출력에서 난이 아니라 </a:t>
            </a:r>
            <a:r>
              <a:rPr lang="ko-KR" altLang="en-US" dirty="0" err="1"/>
              <a:t>넌이</a:t>
            </a:r>
            <a:r>
              <a:rPr lang="ko-KR" altLang="en-US" dirty="0"/>
              <a:t> 나왔다면 어떻게 될까요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8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4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</a:t>
            </a:r>
            <a:r>
              <a:rPr lang="en-US" altLang="ko-KR" dirty="0"/>
              <a:t>Seq2Seq</a:t>
            </a:r>
            <a:r>
              <a:rPr lang="ko-KR" altLang="en-US" dirty="0"/>
              <a:t>의 구조가 이렇게 생겼다고 했는데</a:t>
            </a:r>
            <a:r>
              <a:rPr lang="en-US" altLang="ko-KR" dirty="0"/>
              <a:t>, </a:t>
            </a:r>
            <a:r>
              <a:rPr lang="ko-KR" altLang="en-US" dirty="0"/>
              <a:t>만약에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Decoder</a:t>
            </a:r>
            <a:r>
              <a:rPr lang="ko-KR" altLang="en-US" dirty="0"/>
              <a:t>의 첫 출력에서 난이 아니라 </a:t>
            </a:r>
            <a:r>
              <a:rPr lang="ko-KR" altLang="en-US" dirty="0" err="1"/>
              <a:t>넌이</a:t>
            </a:r>
            <a:r>
              <a:rPr lang="ko-KR" altLang="en-US" dirty="0"/>
              <a:t> 나왔다면 어떻게 될까요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77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과장되어 표현하자면 이런 식으로 </a:t>
            </a:r>
            <a:r>
              <a:rPr lang="ko-KR" altLang="en-US" dirty="0" err="1"/>
              <a:t>나를이</a:t>
            </a:r>
            <a:r>
              <a:rPr lang="ko-KR" altLang="en-US" dirty="0"/>
              <a:t> 나오는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이것처럼 학습과정에서 </a:t>
            </a:r>
            <a:r>
              <a:rPr lang="en-US" altLang="ko-KR" dirty="0"/>
              <a:t>Decoder RNN</a:t>
            </a:r>
            <a:r>
              <a:rPr lang="ko-KR" altLang="en-US" dirty="0"/>
              <a:t>의 앞부분에서 잘못된 출력이 나오게 된다면 뒤쪽까지</a:t>
            </a:r>
            <a:endParaRPr lang="en-US" altLang="ko-KR" dirty="0"/>
          </a:p>
          <a:p>
            <a:r>
              <a:rPr lang="ko-KR" altLang="en-US" dirty="0"/>
              <a:t>연쇄작용으로 잘못된 출력이 나오게 할 수 있습니다</a:t>
            </a:r>
            <a:r>
              <a:rPr lang="en-US" altLang="ko-KR" dirty="0"/>
              <a:t>. </a:t>
            </a:r>
            <a:r>
              <a:rPr lang="ko-KR" altLang="en-US" dirty="0"/>
              <a:t>그러면서 학습이 늦어지게 되는 것이죠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00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 때문에 </a:t>
            </a:r>
            <a:r>
              <a:rPr lang="en-US" altLang="ko-KR" dirty="0"/>
              <a:t>RNN </a:t>
            </a:r>
            <a:r>
              <a:rPr lang="ko-KR" altLang="en-US" dirty="0"/>
              <a:t>셀 하나하나마다 실제 </a:t>
            </a:r>
            <a:r>
              <a:rPr lang="en-US" altLang="ko-KR" dirty="0"/>
              <a:t>Label </a:t>
            </a:r>
            <a:r>
              <a:rPr lang="ko-KR" altLang="en-US" dirty="0"/>
              <a:t>값을 주는 것을 교사 강요</a:t>
            </a:r>
            <a:r>
              <a:rPr lang="en-US" altLang="ko-KR" dirty="0"/>
              <a:t>,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35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논문을 살펴보면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Search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붙은 모델은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기법을 사용한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enc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붙은 모델은 기본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seq2seq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단어로 학습했고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단어로 학습한 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모델은 문장이 길어질 수록 성능이 떨어지는데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 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50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단어로 학습한 모델은 성능이 떨어지지 않는 모습입니다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물론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단어로 학습한 모델은 성능이 떨어졌으나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Seq2Seq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모델보다는 성능이 좋습니다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그런데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어텐션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메커니즘도 완벽하지 않았습니다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사용했기 때문에 여전히 느리고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층이 깊어지면 기울기 소실문제가 발생했습니다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사람들은 아예 이 전체구조에서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없애자는 생각을 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65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그렇게 등장한 것이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Transformer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전체 구조에서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제거하고 행렬계산으로 대체 시킨 구조입니다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한번 어떤 식으로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제거 했는지 알아보겠습니다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58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먼저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자연어처리에 사용한 이유를 다시한번 생각해보는데요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은 순서가 있는 데이터 처리에 적합합니다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그렇기에 시계열 데이터처리나 자연어처리에 쓰이는 것이죠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트랜스포머는 단어의 위치정보와 순서정보를 기억하기 위해서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Positional Encoding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위치에 따른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positi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값은 특정 식을 통해 구해집니다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식에 대한 증명까지 살펴보지는 않아 잘 모르겠지만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식을 사용하면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-1 ~ 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사이의 값으로 인코딩할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학습된 문장보다 더 긴 문장이 들어와도 상대적인 인코딩 값을 줌으로써 에러 없이 동작할 수 있도록 한다고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아무튼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벡터에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포지셔널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인코딩을 더함으로써 위치 정보를 기억하는 형태의 벡터가 만들어집니다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10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벡터들에 대해서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Self Attention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기법을 적용하게 되는데요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Self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입력에 대한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Query, Key, 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설정하고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계산하여 최종 출력을 계산하는 방법입니다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아까전에는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FCN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통과시켜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구한다음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입력으로 줬다면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180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이번에는 방금 얘기한 쿼리와 키를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구하고 이것을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곱해 최종 출력을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설정하고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넘겨주는 구조입니다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61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먼저 쿼리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벨류는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입력에 특정 벡터를 곱하여 구해집니다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벡터들은 학습을 통해서 값이 변경됩니다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 쿼리 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벨류가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이미지 특징에 맞는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filter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학습하는 것처럼 여기서는 문장의 특징에 맞는 벡터를 학습한다고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47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이제 값들이 어떻게 계산되는지 보겠습니다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먼저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 study at school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문장이 입력으로 들어왔을 때 계산입니다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단어에 대한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Query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단어 전체의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dot product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5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39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다음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함수를 통해 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확률 값으로 바꿉니다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오른쪽의 식은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통과하기 전에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키의 차원의 제곱근으로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나누어주는데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차원이 늘어날수록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값이 크게 증가되는 문제를 해결하기 위해 도입했습니다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89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함수를 통과한 값은 이전에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동일한 기능을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이전 그냥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기법에서는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벡터를 곱했다면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트랜스포머에서는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 Weight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곱하게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이 값들을 모두 합하면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나오게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060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방금 슬라이드에서는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대한 연산만 보았지만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실제로 이 모든 연산들은 행렬연산이기 때문에 병렬화가 가능합니다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사용했다면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부터 하나씩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school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까지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가야하지만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트랜스포머는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school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까지 모두 행렬로 만들어 한번에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그렇기에 아주 빠른 속도를 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0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쿼리 키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벨류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벡터 한 묶음만 연산하는 것이 아닌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한꺼번에 여러 묶음을 연산합니다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 또한 행렬로 표현이 가능하기 때문에 병렬화가 가능합니다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그림에서는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묶음의 예제이지만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실제로 해당 논문에서는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묶음을 동시에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마지막에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Wo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곱하여 원래 사이즈와 동일하게 만드는 것이죠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것을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Multi Head 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합ㄴ디ㅏ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552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전체 구조는 이러합니다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– Self Attention – FC Layer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순으로 이루어지고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Self 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수행한 다음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Context Vector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나온다고 했는데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정확하게는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Fc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통과한 값이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FC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Position Wise Feed Forward Network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부르고 각각의 단어에 대한 분석을 진행합니다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그런데 여기서 주목해야 할 점이 하나 있는데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바로 입력과 출력의 크기가 동일하다는 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입력과 출력의 크기가 동일하다는 말은 출력이 다시 입력으로 올 수 있다는 뜻입니다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80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Transformer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부분은 이런 식으로 서로 다른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개가 연결 되어있습니다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2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마찬가지로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Multihead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사용하였고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층이 붙어있습니다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다른 점은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내부 구성입니다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2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아까 인코더의 구조를 살펴보면 앞쪽의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Multi Head Attention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뒤쪽의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Feed Forward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구분이 가능합니다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04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구조는 인코더와 유사하나 크게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개로 구분됩니다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Masked ~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Multi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Feed~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Masked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이름은 현재까지 출력된 값에만 걸러서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적용하겠다는 의미입니다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예측하지 않은 미래의 값들에 대해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Attention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적용하면 안되기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47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Multi ~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인데요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처럼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 Values Query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연산을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입력으로부터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값을 모두 받아왔다면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마지막 출력으로 부터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Key, Value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가져오고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Query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예측 값으로 부터 가져옵니다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쉽게 설명하자면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현재상태를 기준으로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에게 질문을 한다고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Feed Forward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Encoder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동일하게 진행됩니다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5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10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마지막으로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나온 최종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출력값을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classification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해야합니다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Linear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들어갈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Logit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생성하고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Softmax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모델이 알고 있는 모든 단어에 대한 확률을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그 출력 값을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Target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매칭합니다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39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추가로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Label Smoothing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이라는 기법을 사용했는데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원래 보통 학습 과정에서 원 핫 인코딩을 수행하게 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정답은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 외의 나머지 값들에 대해서는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표기합니다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Label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아니지만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가까운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아니지만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가깝게 만들어 학습을 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이것은 모델이 노이즈에 강해지도록 만드는데요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예를들어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739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이것은 모델이 노이즈에 강해지도록 만드는데요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Thanks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라는 단어가 있는데 학습과정에서 고마워와 감사합니다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Label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들어온 경우</a:t>
            </a:r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Label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상이한 이유로 학습이 원활이 진행되지 않을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그렇기에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극단적인 값이 아닌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가까운 값으로 만들어 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~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하게 만드는 기법이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Label Smoothing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29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여기까지가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이론이었고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한번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챗봇을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만들어 보았습니다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코드는 너무 길어서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스킵하고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동작만 보여드리겠습니다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이런식으로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대답을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713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학습 성능이 그다지 좋지 못해 대답을 이상하게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589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학습 성능이 그다지 좋지 못해 대답을 이상하게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37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7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시퀀스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(Sequence-to-Sequence)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입력된 시퀀스로부터 다른 도메인의 시퀀스를 출력하는 다양한 분야에서 사용되는 모델입니다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챗봇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(Chatbot)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기계 번역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(Machine Translation)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그러한 대표적인 예인데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 시퀀스와 출력 시퀀스를 각각 질문과 대답으로 구성하면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챗봇으로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만들 수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 시퀀스와 출력 시퀀스를 각각 입력 문장과 번역 문장으로 만들면 번역기로 만들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seq2seq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크게 두 개로 구성된 아키텍처로 구성되는데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바로 인코더와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인코더는 입력 문장의 모든 단어들을 순차적으로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입력받은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뒤에 마지막에 이 모든 단어 정보들을 압축해서 하나의 벡터로 만드는데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이를 컨텍스트 벡터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(context vector)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라고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입력 문장의 정보가 하나의 컨텍스트 벡터로 모두 압축되면 인코더는 컨텍스트 벡터를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전송합니다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디코더는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컨텍스트 벡터를 받아서 번역된 단어를 한 개씩 순차적으로 출력합니다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53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컨텍스트 벡터는 이런 식으로 고정된 크기의 벡터입니다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34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 err="1"/>
              <a:t>rnn</a:t>
            </a:r>
            <a:r>
              <a:rPr lang="ko-KR" altLang="en-US" dirty="0"/>
              <a:t>의 입력으로 들어가기 전</a:t>
            </a:r>
            <a:r>
              <a:rPr lang="en-US" altLang="ko-KR" dirty="0"/>
              <a:t>, </a:t>
            </a:r>
            <a:r>
              <a:rPr lang="ko-KR" altLang="en-US" dirty="0"/>
              <a:t>단어 </a:t>
            </a:r>
            <a:r>
              <a:rPr lang="en-US" altLang="ko-KR" dirty="0"/>
              <a:t>embedding</a:t>
            </a:r>
            <a:r>
              <a:rPr lang="ko-KR" altLang="en-US" dirty="0"/>
              <a:t>을 통해 각 단어들을 </a:t>
            </a:r>
            <a:r>
              <a:rPr lang="ko-KR" altLang="en-US" dirty="0" err="1"/>
              <a:t>벡터화합니다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516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최종적으로</a:t>
            </a:r>
            <a:r>
              <a:rPr lang="en-US" altLang="ko-KR" dirty="0"/>
              <a:t>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함수를 거쳐서 각 </a:t>
            </a:r>
            <a:r>
              <a:rPr lang="ko-KR" altLang="en-US" dirty="0" err="1"/>
              <a:t>단어별</a:t>
            </a:r>
            <a:r>
              <a:rPr lang="ko-KR" altLang="en-US" dirty="0"/>
              <a:t> 확률 값을 계산하고 출력을 결정합니다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 시퀀스</a:t>
            </a:r>
            <a:r>
              <a:rPr lang="en-US" altLang="ko-KR" dirty="0"/>
              <a:t>~ </a:t>
            </a:r>
            <a:r>
              <a:rPr lang="ko-KR" altLang="en-US" dirty="0"/>
              <a:t>방법에도 큰 문제가 </a:t>
            </a:r>
            <a:r>
              <a:rPr lang="en-US" altLang="ko-KR" dirty="0"/>
              <a:t>2</a:t>
            </a:r>
            <a:r>
              <a:rPr lang="ko-KR" altLang="en-US" dirty="0"/>
              <a:t>가지 있었는데요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5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하나는 고정된 크기의 벡터에 모든 정보를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압축하려고해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정보의 손실이 일어납니다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작은 크기의 텍스트면 상관 없지만 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논문이나 책 같은 큰 문서에서 작업을 하려한다면 제대로 인식하지 못합니다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어느 신경망이든 깊어지면 존재하는 기울기 소실 문제 또한 가지고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8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52148" y="1656899"/>
            <a:ext cx="21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SSL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세미나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13514" y="1875649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EA6958-1A00-4DFE-8177-3C41D2A4FA82}"/>
              </a:ext>
            </a:extLst>
          </p:cNvPr>
          <p:cNvSpPr txBox="1"/>
          <p:nvPr/>
        </p:nvSpPr>
        <p:spPr>
          <a:xfrm>
            <a:off x="3318225" y="3136612"/>
            <a:ext cx="5065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Transformer : </a:t>
            </a:r>
          </a:p>
          <a:p>
            <a:pPr algn="ctr"/>
            <a:r>
              <a:rPr lang="en-US" altLang="ko-KR" sz="32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231012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1DC68-F825-4EB6-984F-39C060C1A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9" t="62945" r="52740" b="12208"/>
          <a:stretch/>
        </p:blipFill>
        <p:spPr>
          <a:xfrm>
            <a:off x="1085435" y="4768679"/>
            <a:ext cx="2705623" cy="16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5BFFE5-124F-44EF-A658-8F6ADD1B3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0" t="45875" r="50000" b="12777"/>
          <a:stretch/>
        </p:blipFill>
        <p:spPr>
          <a:xfrm>
            <a:off x="1085435" y="3678915"/>
            <a:ext cx="3077228" cy="27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8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310FF-8AB2-4318-8E9B-43564186F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5" t="38667" r="49795" b="12777"/>
          <a:stretch/>
        </p:blipFill>
        <p:spPr>
          <a:xfrm>
            <a:off x="1085434" y="3202927"/>
            <a:ext cx="3077229" cy="32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64A4AC-40D3-4F00-8E96-4FFC8F311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3" t="17992" r="42980" b="12776"/>
          <a:stretch/>
        </p:blipFill>
        <p:spPr>
          <a:xfrm>
            <a:off x="1085434" y="1837589"/>
            <a:ext cx="392064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E9A267-F531-4323-8944-D368AA98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5" t="16096" r="46884" b="12397"/>
          <a:stretch/>
        </p:blipFill>
        <p:spPr>
          <a:xfrm>
            <a:off x="1085434" y="1687277"/>
            <a:ext cx="3432132" cy="47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12B7E-CC54-4F12-8B43-BF18DFC83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16665" r="33733" b="13345"/>
          <a:stretch/>
        </p:blipFill>
        <p:spPr>
          <a:xfrm>
            <a:off x="1085588" y="1787485"/>
            <a:ext cx="5010412" cy="46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D1125-5CDC-42CE-AAEC-1136D4A38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5" t="15906" r="25308" b="12588"/>
          <a:stretch/>
        </p:blipFill>
        <p:spPr>
          <a:xfrm>
            <a:off x="1085435" y="1687277"/>
            <a:ext cx="6062598" cy="47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 descr="[crop output image]">
            <a:extLst>
              <a:ext uri="{FF2B5EF4-FFF2-40B4-BE49-F238E27FC236}">
                <a16:creationId xmlns:a16="http://schemas.microsoft.com/office/drawing/2014/main" id="{B2367DB4-3F25-40A8-BAA4-ACE517669E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06" y="1870684"/>
            <a:ext cx="8672340" cy="34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4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Teacher Forcing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0B320-DDAE-4C33-80DF-F6B514B09CC4}"/>
              </a:ext>
            </a:extLst>
          </p:cNvPr>
          <p:cNvSpPr txBox="1"/>
          <p:nvPr/>
        </p:nvSpPr>
        <p:spPr>
          <a:xfrm>
            <a:off x="4276271" y="3105834"/>
            <a:ext cx="363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Teacher Forcing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4524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Teacher Forcing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196219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196219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19935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AC05C-CD59-47BA-869A-B00D3EA9E826}"/>
              </a:ext>
            </a:extLst>
          </p:cNvPr>
          <p:cNvSpPr txBox="1"/>
          <p:nvPr/>
        </p:nvSpPr>
        <p:spPr>
          <a:xfrm>
            <a:off x="8651073" y="20592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너를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9F0A9A-F5F6-48E2-A8AF-BBB299C73118}"/>
              </a:ext>
            </a:extLst>
          </p:cNvPr>
          <p:cNvSpPr txBox="1"/>
          <p:nvPr/>
        </p:nvSpPr>
        <p:spPr>
          <a:xfrm>
            <a:off x="9902148" y="205426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사랑해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7" y="2382457"/>
            <a:ext cx="1072974" cy="1406543"/>
          </a:xfrm>
          <a:prstGeom prst="bentConnector4">
            <a:avLst>
              <a:gd name="adj1" fmla="val 33224"/>
              <a:gd name="adj2" fmla="val 154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1ABEA05-5ADA-4A28-BCC9-8AFAB4BEF76B}"/>
              </a:ext>
            </a:extLst>
          </p:cNvPr>
          <p:cNvCxnSpPr>
            <a:stCxn id="33" idx="3"/>
            <a:endCxn id="34" idx="2"/>
          </p:cNvCxnSpPr>
          <p:nvPr/>
        </p:nvCxnSpPr>
        <p:spPr>
          <a:xfrm>
            <a:off x="9759069" y="2382456"/>
            <a:ext cx="927909" cy="1406544"/>
          </a:xfrm>
          <a:prstGeom prst="bentConnector4">
            <a:avLst>
              <a:gd name="adj1" fmla="val 13052"/>
              <a:gd name="adj2" fmla="val 154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EE5-89BD-4BF4-8B88-6912B3B9E0D5}"/>
              </a:ext>
            </a:extLst>
          </p:cNvPr>
          <p:cNvSpPr txBox="1"/>
          <p:nvPr/>
        </p:nvSpPr>
        <p:spPr>
          <a:xfrm flipH="1">
            <a:off x="1900020" y="5174563"/>
            <a:ext cx="19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D7243-E5AD-43F5-8151-0A10E5976976}"/>
              </a:ext>
            </a:extLst>
          </p:cNvPr>
          <p:cNvSpPr txBox="1"/>
          <p:nvPr/>
        </p:nvSpPr>
        <p:spPr>
          <a:xfrm flipH="1">
            <a:off x="8253282" y="5174563"/>
            <a:ext cx="20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7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9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621420" y="1873245"/>
            <a:ext cx="234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Sequence to Sequence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621420" y="3246060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80F3-63F7-4BFF-8806-CC69D28F35CE}"/>
              </a:ext>
            </a:extLst>
          </p:cNvPr>
          <p:cNvSpPr txBox="1"/>
          <p:nvPr/>
        </p:nvSpPr>
        <p:spPr>
          <a:xfrm>
            <a:off x="4621420" y="4662161"/>
            <a:ext cx="223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3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Teacher Forcing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196219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196219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19935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7" y="2382457"/>
            <a:ext cx="1072974" cy="1406543"/>
          </a:xfrm>
          <a:prstGeom prst="bentConnector4">
            <a:avLst>
              <a:gd name="adj1" fmla="val 33224"/>
              <a:gd name="adj2" fmla="val 116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EE5-89BD-4BF4-8B88-6912B3B9E0D5}"/>
              </a:ext>
            </a:extLst>
          </p:cNvPr>
          <p:cNvSpPr txBox="1"/>
          <p:nvPr/>
        </p:nvSpPr>
        <p:spPr>
          <a:xfrm flipH="1">
            <a:off x="1900020" y="5174563"/>
            <a:ext cx="19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D7243-E5AD-43F5-8151-0A10E5976976}"/>
              </a:ext>
            </a:extLst>
          </p:cNvPr>
          <p:cNvSpPr txBox="1"/>
          <p:nvPr/>
        </p:nvSpPr>
        <p:spPr>
          <a:xfrm flipH="1">
            <a:off x="8253282" y="5174563"/>
            <a:ext cx="20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4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Teacher Forcing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196219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196219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19935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7" y="2382457"/>
            <a:ext cx="1072974" cy="1406543"/>
          </a:xfrm>
          <a:prstGeom prst="bentConnector4">
            <a:avLst>
              <a:gd name="adj1" fmla="val 33224"/>
              <a:gd name="adj2" fmla="val 1162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EE5-89BD-4BF4-8B88-6912B3B9E0D5}"/>
              </a:ext>
            </a:extLst>
          </p:cNvPr>
          <p:cNvSpPr txBox="1"/>
          <p:nvPr/>
        </p:nvSpPr>
        <p:spPr>
          <a:xfrm flipH="1">
            <a:off x="1900020" y="5174563"/>
            <a:ext cx="19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D7243-E5AD-43F5-8151-0A10E5976976}"/>
              </a:ext>
            </a:extLst>
          </p:cNvPr>
          <p:cNvSpPr txBox="1"/>
          <p:nvPr/>
        </p:nvSpPr>
        <p:spPr>
          <a:xfrm flipH="1">
            <a:off x="8253282" y="5174563"/>
            <a:ext cx="20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1E4D84-B578-4A1D-BA8C-0920DB6DB5F5}"/>
              </a:ext>
            </a:extLst>
          </p:cNvPr>
          <p:cNvSpPr txBox="1"/>
          <p:nvPr/>
        </p:nvSpPr>
        <p:spPr>
          <a:xfrm>
            <a:off x="8651073" y="20530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나를</a:t>
            </a:r>
          </a:p>
        </p:txBody>
      </p:sp>
    </p:spTree>
    <p:extLst>
      <p:ext uri="{BB962C8B-B14F-4D97-AF65-F5344CB8AC3E}">
        <p14:creationId xmlns:p14="http://schemas.microsoft.com/office/powerpoint/2010/main" val="1601217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Teacher Forcing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196219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196219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19935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넌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EE5-89BD-4BF4-8B88-6912B3B9E0D5}"/>
              </a:ext>
            </a:extLst>
          </p:cNvPr>
          <p:cNvSpPr txBox="1"/>
          <p:nvPr/>
        </p:nvSpPr>
        <p:spPr>
          <a:xfrm flipH="1">
            <a:off x="1900020" y="5174563"/>
            <a:ext cx="19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D7243-E5AD-43F5-8151-0A10E5976976}"/>
              </a:ext>
            </a:extLst>
          </p:cNvPr>
          <p:cNvSpPr txBox="1"/>
          <p:nvPr/>
        </p:nvSpPr>
        <p:spPr>
          <a:xfrm flipH="1">
            <a:off x="8253282" y="5174563"/>
            <a:ext cx="20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1E4D84-B578-4A1D-BA8C-0920DB6DB5F5}"/>
              </a:ext>
            </a:extLst>
          </p:cNvPr>
          <p:cNvSpPr txBox="1"/>
          <p:nvPr/>
        </p:nvSpPr>
        <p:spPr>
          <a:xfrm>
            <a:off x="8651073" y="20530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/>
              <a:t>너를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C9EC386-93D2-49CD-908D-43BD45C05400}"/>
              </a:ext>
            </a:extLst>
          </p:cNvPr>
          <p:cNvCxnSpPr>
            <a:cxnSpLocks/>
          </p:cNvCxnSpPr>
          <p:nvPr/>
        </p:nvCxnSpPr>
        <p:spPr>
          <a:xfrm flipV="1">
            <a:off x="7812594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D12A15A-9685-4D8A-B14D-FE070363E14C}"/>
              </a:ext>
            </a:extLst>
          </p:cNvPr>
          <p:cNvCxnSpPr>
            <a:cxnSpLocks/>
          </p:cNvCxnSpPr>
          <p:nvPr/>
        </p:nvCxnSpPr>
        <p:spPr>
          <a:xfrm flipV="1">
            <a:off x="9205071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C5176-7040-40CD-9E1B-7579759A9263}"/>
              </a:ext>
            </a:extLst>
          </p:cNvPr>
          <p:cNvCxnSpPr>
            <a:cxnSpLocks/>
          </p:cNvCxnSpPr>
          <p:nvPr/>
        </p:nvCxnSpPr>
        <p:spPr>
          <a:xfrm flipV="1">
            <a:off x="10686978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A42FF7E-685F-4499-80DB-84B8B36866F7}"/>
              </a:ext>
            </a:extLst>
          </p:cNvPr>
          <p:cNvSpPr txBox="1"/>
          <p:nvPr/>
        </p:nvSpPr>
        <p:spPr>
          <a:xfrm>
            <a:off x="7275772" y="4172841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SOS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0261E-E76B-44E2-8DEB-BF530F208528}"/>
              </a:ext>
            </a:extLst>
          </p:cNvPr>
          <p:cNvSpPr txBox="1"/>
          <p:nvPr/>
        </p:nvSpPr>
        <p:spPr>
          <a:xfrm>
            <a:off x="8881905" y="41962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28A482-3FF1-41EB-A1E3-11A19F529D29}"/>
              </a:ext>
            </a:extLst>
          </p:cNvPr>
          <p:cNvSpPr txBox="1"/>
          <p:nvPr/>
        </p:nvSpPr>
        <p:spPr>
          <a:xfrm>
            <a:off x="10132980" y="41962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너를</a:t>
            </a:r>
          </a:p>
        </p:txBody>
      </p:sp>
    </p:spTree>
    <p:extLst>
      <p:ext uri="{BB962C8B-B14F-4D97-AF65-F5344CB8AC3E}">
        <p14:creationId xmlns:p14="http://schemas.microsoft.com/office/powerpoint/2010/main" val="96765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Performance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6EA1E-769A-4608-9BCC-0BBF8D5A4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1" t="43788" r="29624" b="27950"/>
          <a:stretch/>
        </p:blipFill>
        <p:spPr>
          <a:xfrm>
            <a:off x="1470397" y="2170133"/>
            <a:ext cx="9251205" cy="33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[crop output image]">
            <a:extLst>
              <a:ext uri="{FF2B5EF4-FFF2-40B4-BE49-F238E27FC236}">
                <a16:creationId xmlns:a16="http://schemas.microsoft.com/office/drawing/2014/main" id="{FA176BF8-95F6-448D-BC8B-3A999BF80EA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596" y="1468635"/>
            <a:ext cx="6424808" cy="449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10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Positional Encoding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89145B5-D4B4-4CF6-976D-F903E5AD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35" y="1725591"/>
            <a:ext cx="9205657" cy="17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FF7E3A-CB6D-41F3-BF15-BA9C7530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7059"/>
            <a:ext cx="6048176" cy="1862587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28295AB-5C9A-4855-A45D-2EF6BC6D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49" y="3751480"/>
            <a:ext cx="4733448" cy="23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F71D2D-7F4C-42D7-A765-032E7F48A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3" t="17992" r="42980" b="12776"/>
          <a:stretch/>
        </p:blipFill>
        <p:spPr>
          <a:xfrm>
            <a:off x="1085434" y="1837589"/>
            <a:ext cx="392064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7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517FC6-78D3-4177-85C6-F8B089E1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03" y="1610435"/>
            <a:ext cx="4508639" cy="45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2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304AD-87BF-4D8B-B265-091A288B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2" y="1266090"/>
            <a:ext cx="8448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47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CFB603-8656-4220-BC5F-6A49A367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3" y="1603853"/>
            <a:ext cx="6225054" cy="36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2273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Word to Word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FF4BC-895C-4169-9087-97AFBE886DEE}"/>
              </a:ext>
            </a:extLst>
          </p:cNvPr>
          <p:cNvSpPr txBox="1"/>
          <p:nvPr/>
        </p:nvSpPr>
        <p:spPr>
          <a:xfrm>
            <a:off x="1085435" y="3013501"/>
            <a:ext cx="3237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I Love You</a:t>
            </a:r>
            <a:endParaRPr lang="ko-KR" altLang="en-US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EAE2-9D16-405B-9917-C6F095EE60A1}"/>
              </a:ext>
            </a:extLst>
          </p:cNvPr>
          <p:cNvSpPr txBox="1"/>
          <p:nvPr/>
        </p:nvSpPr>
        <p:spPr>
          <a:xfrm>
            <a:off x="5559662" y="2151726"/>
            <a:ext cx="564827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</a:t>
            </a:r>
            <a:r>
              <a:rPr lang="en-US" altLang="ko-KR" sz="3200" dirty="0"/>
              <a:t> </a:t>
            </a:r>
            <a:r>
              <a:rPr lang="ko-KR" altLang="en-US" sz="3200" dirty="0"/>
              <a:t>→ 난</a:t>
            </a:r>
            <a:endParaRPr lang="en-US" altLang="ko-KR" sz="3200" dirty="0"/>
          </a:p>
          <a:p>
            <a:r>
              <a:rPr lang="en-US" altLang="ko-KR" sz="3200" b="1" dirty="0"/>
              <a:t>Love</a:t>
            </a:r>
            <a:r>
              <a:rPr lang="en-US" altLang="ko-KR" sz="3200" dirty="0"/>
              <a:t> </a:t>
            </a:r>
            <a:r>
              <a:rPr lang="ko-KR" altLang="en-US" sz="3200" dirty="0"/>
              <a:t>→ 사랑해</a:t>
            </a:r>
            <a:endParaRPr lang="en-US" altLang="ko-KR" sz="3200" dirty="0"/>
          </a:p>
          <a:p>
            <a:r>
              <a:rPr lang="en-US" altLang="ko-KR" sz="3200" b="1" dirty="0"/>
              <a:t>You</a:t>
            </a:r>
            <a:r>
              <a:rPr lang="en-US" altLang="ko-KR" sz="3200" dirty="0"/>
              <a:t> </a:t>
            </a:r>
            <a:r>
              <a:rPr lang="ko-KR" altLang="en-US" sz="3200" dirty="0"/>
              <a:t>→</a:t>
            </a:r>
            <a:r>
              <a:rPr lang="en-US" altLang="ko-KR" sz="3200" dirty="0"/>
              <a:t> </a:t>
            </a:r>
            <a:r>
              <a:rPr lang="ko-KR" altLang="en-US" sz="3200" dirty="0"/>
              <a:t>너를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en-US" altLang="ko-KR" sz="3200" b="1" dirty="0"/>
              <a:t>I Love You </a:t>
            </a:r>
            <a:r>
              <a:rPr lang="ko-KR" altLang="en-US" sz="3200" dirty="0"/>
              <a:t>→</a:t>
            </a:r>
            <a:r>
              <a:rPr lang="en-US" altLang="ko-KR" sz="3200" dirty="0"/>
              <a:t> </a:t>
            </a:r>
            <a:r>
              <a:rPr lang="ko-KR" altLang="en-US" sz="3200" dirty="0"/>
              <a:t>난 사랑해 너를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BEF4-39AC-4488-AAD2-1FA80D3DB0D5}"/>
              </a:ext>
            </a:extLst>
          </p:cNvPr>
          <p:cNvSpPr txBox="1"/>
          <p:nvPr/>
        </p:nvSpPr>
        <p:spPr>
          <a:xfrm>
            <a:off x="4456769" y="5536505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난 너를 사랑해</a:t>
            </a:r>
          </a:p>
        </p:txBody>
      </p:sp>
    </p:spTree>
    <p:extLst>
      <p:ext uri="{BB962C8B-B14F-4D97-AF65-F5344CB8AC3E}">
        <p14:creationId xmlns:p14="http://schemas.microsoft.com/office/powerpoint/2010/main" val="3733454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077A5-D9EA-4C62-A96A-5B9505583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86000"/>
            <a:ext cx="9448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DA785-6D61-47D7-924E-3D1948D5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2405062"/>
            <a:ext cx="91916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4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Self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3CF76F-7A2D-43BE-A476-658B6C21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68" y="448409"/>
            <a:ext cx="8462483" cy="61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5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Multi Head Attention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A8719D-574A-43F4-856B-5CFA5645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2" y="1368501"/>
            <a:ext cx="8890015" cy="41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Encoder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83E88-DFDA-4F93-A2FA-5ADAF5D8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519237"/>
            <a:ext cx="10096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62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Encoder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D88FC5-C9C2-43B4-86F9-87DCFF22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2852737"/>
            <a:ext cx="92868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2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410" name="Picture 2" descr="[crop output image]">
            <a:extLst>
              <a:ext uri="{FF2B5EF4-FFF2-40B4-BE49-F238E27FC236}">
                <a16:creationId xmlns:a16="http://schemas.microsoft.com/office/drawing/2014/main" id="{148AC252-717C-4BE3-87A3-738B7D3C28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028238"/>
            <a:ext cx="8420099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00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6850E2-3C51-48CB-9A65-A0BB6072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519237"/>
            <a:ext cx="10096500" cy="38195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E37604-E22D-48D4-B00E-ED2FDC38048C}"/>
              </a:ext>
            </a:extLst>
          </p:cNvPr>
          <p:cNvSpPr/>
          <p:nvPr/>
        </p:nvSpPr>
        <p:spPr>
          <a:xfrm>
            <a:off x="901874" y="1290181"/>
            <a:ext cx="6350696" cy="4208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A2D5E-8A6C-434D-96C7-E96600D55D3A}"/>
              </a:ext>
            </a:extLst>
          </p:cNvPr>
          <p:cNvSpPr txBox="1"/>
          <p:nvPr/>
        </p:nvSpPr>
        <p:spPr>
          <a:xfrm>
            <a:off x="2317315" y="5680431"/>
            <a:ext cx="3327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Multi Head Attention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04B56-183B-45CB-940C-99C7E40DD428}"/>
              </a:ext>
            </a:extLst>
          </p:cNvPr>
          <p:cNvSpPr/>
          <p:nvPr/>
        </p:nvSpPr>
        <p:spPr>
          <a:xfrm>
            <a:off x="6665935" y="1290181"/>
            <a:ext cx="4306865" cy="4208745"/>
          </a:xfrm>
          <a:prstGeom prst="rect">
            <a:avLst/>
          </a:prstGeom>
          <a:noFill/>
          <a:ln w="3810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12F3B-E199-4B6C-A48E-5ADDB4A0B4FE}"/>
              </a:ext>
            </a:extLst>
          </p:cNvPr>
          <p:cNvSpPr txBox="1"/>
          <p:nvPr/>
        </p:nvSpPr>
        <p:spPr>
          <a:xfrm>
            <a:off x="7720123" y="5680430"/>
            <a:ext cx="219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Feed Forward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1993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7374C8-99CE-4E4F-B050-3CA6CA7F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22" y="1415571"/>
            <a:ext cx="7935366" cy="48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1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B0236-B718-4A55-8EB8-520104F2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1166812"/>
            <a:ext cx="77628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2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2273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Word to Word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FF4BC-895C-4169-9087-97AFBE886DEE}"/>
              </a:ext>
            </a:extLst>
          </p:cNvPr>
          <p:cNvSpPr txBox="1"/>
          <p:nvPr/>
        </p:nvSpPr>
        <p:spPr>
          <a:xfrm>
            <a:off x="2023571" y="3013501"/>
            <a:ext cx="814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How Are You? </a:t>
            </a:r>
            <a:r>
              <a:rPr lang="ko-KR" altLang="en-US" sz="4800" b="1" dirty="0"/>
              <a:t>→ 잘 지내</a:t>
            </a:r>
            <a:r>
              <a:rPr lang="en-US" altLang="ko-KR" sz="4800" b="1" dirty="0"/>
              <a:t>? </a:t>
            </a:r>
            <a:endParaRPr lang="ko-KR" alt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6BEF4-39AC-4488-AAD2-1FA80D3DB0D5}"/>
              </a:ext>
            </a:extLst>
          </p:cNvPr>
          <p:cNvSpPr txBox="1"/>
          <p:nvPr/>
        </p:nvSpPr>
        <p:spPr>
          <a:xfrm>
            <a:off x="3187437" y="3844498"/>
            <a:ext cx="194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3 words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50FC6-DE21-497E-B532-08211B61134A}"/>
              </a:ext>
            </a:extLst>
          </p:cNvPr>
          <p:cNvSpPr txBox="1"/>
          <p:nvPr/>
        </p:nvSpPr>
        <p:spPr>
          <a:xfrm>
            <a:off x="7059481" y="3844498"/>
            <a:ext cx="194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2 words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81819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Decoder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195681-D55A-4AE1-AA0C-6F542D9D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35" y="1302637"/>
            <a:ext cx="10220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8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Label Smoothing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D694A-A31B-46E6-9AF2-A6825E9A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302637"/>
            <a:ext cx="9839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Label Smoothing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C37F2-4AE2-4E4C-8DEF-C3F918EBF0B9}"/>
              </a:ext>
            </a:extLst>
          </p:cNvPr>
          <p:cNvSpPr txBox="1"/>
          <p:nvPr/>
        </p:nvSpPr>
        <p:spPr>
          <a:xfrm>
            <a:off x="1390718" y="3013501"/>
            <a:ext cx="225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Thanks</a:t>
            </a:r>
            <a:endParaRPr lang="ko-KR" alt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F600F-C4D2-4B7C-B9EF-3491A92F305E}"/>
              </a:ext>
            </a:extLst>
          </p:cNvPr>
          <p:cNvSpPr txBox="1"/>
          <p:nvPr/>
        </p:nvSpPr>
        <p:spPr>
          <a:xfrm>
            <a:off x="5972716" y="2459503"/>
            <a:ext cx="48285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Label1 : </a:t>
            </a:r>
            <a:r>
              <a:rPr lang="ko-KR" altLang="en-US" sz="4000" b="1" dirty="0"/>
              <a:t>고마워</a:t>
            </a:r>
            <a:endParaRPr lang="en-US" altLang="ko-KR" sz="4000" b="1" dirty="0"/>
          </a:p>
          <a:p>
            <a:endParaRPr lang="en-US" altLang="ko-KR" sz="4000" b="1" dirty="0"/>
          </a:p>
          <a:p>
            <a:r>
              <a:rPr lang="en-US" altLang="ko-KR" sz="4000" b="1" dirty="0"/>
              <a:t>Label2 : </a:t>
            </a:r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40822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Chatbot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2716E5-B59A-47C9-84E3-A0FAC700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5" y="2034990"/>
            <a:ext cx="3381375" cy="1114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1E3EF8-C6C0-4CC1-8BE7-434EA73CF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734" y="1994965"/>
            <a:ext cx="5886450" cy="1171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4959B-42B1-42C0-A2FD-9FF8316D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15" y="3676784"/>
            <a:ext cx="3914775" cy="1123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8EAB3ED-241C-43A9-B9E8-BC3B8AF3B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734" y="3585771"/>
            <a:ext cx="3286125" cy="1114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6CE073-6E74-4C7F-80A8-B544DC182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53" y="5172804"/>
            <a:ext cx="3400425" cy="11525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A74780-BE4F-4CEB-8F69-CC2C03B29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734" y="5172804"/>
            <a:ext cx="3200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1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Chatbot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47EEB-A9D6-4A63-99B6-DBEDE9DA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9" y="1474874"/>
            <a:ext cx="8029575" cy="1495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043E9A-D0FF-4A2E-9311-6C9A6C8C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0299"/>
            <a:ext cx="4467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0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Transformer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Chatbot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47EEB-A9D6-4A63-99B6-DBEDE9DA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9" y="1474874"/>
            <a:ext cx="8029575" cy="1495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043E9A-D0FF-4A2E-9311-6C9A6C8C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0299"/>
            <a:ext cx="44672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0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169756" y="3001886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QnA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9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196219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196219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19935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AC05C-CD59-47BA-869A-B00D3EA9E826}"/>
              </a:ext>
            </a:extLst>
          </p:cNvPr>
          <p:cNvSpPr txBox="1"/>
          <p:nvPr/>
        </p:nvSpPr>
        <p:spPr>
          <a:xfrm>
            <a:off x="8651073" y="20592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너를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9F0A9A-F5F6-48E2-A8AF-BBB299C73118}"/>
              </a:ext>
            </a:extLst>
          </p:cNvPr>
          <p:cNvSpPr txBox="1"/>
          <p:nvPr/>
        </p:nvSpPr>
        <p:spPr>
          <a:xfrm>
            <a:off x="9902148" y="205426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사랑해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7" y="2382457"/>
            <a:ext cx="1072974" cy="1406543"/>
          </a:xfrm>
          <a:prstGeom prst="bentConnector4">
            <a:avLst>
              <a:gd name="adj1" fmla="val 33224"/>
              <a:gd name="adj2" fmla="val 154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1ABEA05-5ADA-4A28-BCC9-8AFAB4BEF76B}"/>
              </a:ext>
            </a:extLst>
          </p:cNvPr>
          <p:cNvCxnSpPr>
            <a:stCxn id="33" idx="3"/>
            <a:endCxn id="34" idx="2"/>
          </p:cNvCxnSpPr>
          <p:nvPr/>
        </p:nvCxnSpPr>
        <p:spPr>
          <a:xfrm>
            <a:off x="9759069" y="2382456"/>
            <a:ext cx="927909" cy="1406544"/>
          </a:xfrm>
          <a:prstGeom prst="bentConnector4">
            <a:avLst>
              <a:gd name="adj1" fmla="val 13052"/>
              <a:gd name="adj2" fmla="val 154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EE5-89BD-4BF4-8B88-6912B3B9E0D5}"/>
              </a:ext>
            </a:extLst>
          </p:cNvPr>
          <p:cNvSpPr txBox="1"/>
          <p:nvPr/>
        </p:nvSpPr>
        <p:spPr>
          <a:xfrm flipH="1">
            <a:off x="1900020" y="5174563"/>
            <a:ext cx="19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CD7243-E5AD-43F5-8151-0A10E5976976}"/>
              </a:ext>
            </a:extLst>
          </p:cNvPr>
          <p:cNvSpPr txBox="1"/>
          <p:nvPr/>
        </p:nvSpPr>
        <p:spPr>
          <a:xfrm flipH="1">
            <a:off x="8253282" y="5174563"/>
            <a:ext cx="203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</a:rPr>
              <a:t>Decoder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0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B975F3-C28C-4323-AF11-7DB1CF70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02" y="1892994"/>
            <a:ext cx="4614795" cy="34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90768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907686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910817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812594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6" y="2059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205071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AC05C-CD59-47BA-869A-B00D3EA9E826}"/>
              </a:ext>
            </a:extLst>
          </p:cNvPr>
          <p:cNvSpPr txBox="1"/>
          <p:nvPr/>
        </p:nvSpPr>
        <p:spPr>
          <a:xfrm>
            <a:off x="8651073" y="20592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너를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0686978" y="2705622"/>
            <a:ext cx="0" cy="3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9F0A9A-F5F6-48E2-A8AF-BBB299C73118}"/>
              </a:ext>
            </a:extLst>
          </p:cNvPr>
          <p:cNvSpPr txBox="1"/>
          <p:nvPr/>
        </p:nvSpPr>
        <p:spPr>
          <a:xfrm>
            <a:off x="9902148" y="205426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사랑해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7" y="2382457"/>
            <a:ext cx="1072974" cy="1406543"/>
          </a:xfrm>
          <a:prstGeom prst="bentConnector4">
            <a:avLst>
              <a:gd name="adj1" fmla="val 33224"/>
              <a:gd name="adj2" fmla="val 142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1ABEA05-5ADA-4A28-BCC9-8AFAB4BEF76B}"/>
              </a:ext>
            </a:extLst>
          </p:cNvPr>
          <p:cNvCxnSpPr>
            <a:stCxn id="33" idx="3"/>
            <a:endCxn id="34" idx="2"/>
          </p:cNvCxnSpPr>
          <p:nvPr/>
        </p:nvCxnSpPr>
        <p:spPr>
          <a:xfrm>
            <a:off x="9759069" y="2382456"/>
            <a:ext cx="927909" cy="1406544"/>
          </a:xfrm>
          <a:prstGeom prst="bentConnector4">
            <a:avLst>
              <a:gd name="adj1" fmla="val 13052"/>
              <a:gd name="adj2" fmla="val 147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07C8F6-315B-4822-89AC-C7222B60168F}"/>
              </a:ext>
            </a:extLst>
          </p:cNvPr>
          <p:cNvSpPr/>
          <p:nvPr/>
        </p:nvSpPr>
        <p:spPr>
          <a:xfrm>
            <a:off x="674132" y="4169910"/>
            <a:ext cx="4446734" cy="35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 Embedding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68BEC0-73C2-4268-9BE7-623D846F9CDA}"/>
              </a:ext>
            </a:extLst>
          </p:cNvPr>
          <p:cNvCxnSpPr>
            <a:cxnSpLocks/>
          </p:cNvCxnSpPr>
          <p:nvPr/>
        </p:nvCxnSpPr>
        <p:spPr>
          <a:xfrm flipV="1">
            <a:off x="1505022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578DB0-BF56-4FC9-8067-074D8A750B26}"/>
              </a:ext>
            </a:extLst>
          </p:cNvPr>
          <p:cNvCxnSpPr>
            <a:cxnSpLocks/>
          </p:cNvCxnSpPr>
          <p:nvPr/>
        </p:nvCxnSpPr>
        <p:spPr>
          <a:xfrm flipV="1">
            <a:off x="2897499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1971DB-A05C-497E-880D-00965CCA44A2}"/>
              </a:ext>
            </a:extLst>
          </p:cNvPr>
          <p:cNvCxnSpPr>
            <a:cxnSpLocks/>
          </p:cNvCxnSpPr>
          <p:nvPr/>
        </p:nvCxnSpPr>
        <p:spPr>
          <a:xfrm flipV="1">
            <a:off x="4379406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EE177A-D004-4DD9-A6F0-86DC469190D4}"/>
              </a:ext>
            </a:extLst>
          </p:cNvPr>
          <p:cNvSpPr/>
          <p:nvPr/>
        </p:nvSpPr>
        <p:spPr>
          <a:xfrm>
            <a:off x="7060761" y="4169910"/>
            <a:ext cx="4446734" cy="35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3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Architecture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898A89-6EA8-442F-980D-7FE51ADFD2A8}"/>
              </a:ext>
            </a:extLst>
          </p:cNvPr>
          <p:cNvSpPr/>
          <p:nvPr/>
        </p:nvSpPr>
        <p:spPr>
          <a:xfrm>
            <a:off x="1145022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FBB43-BFBA-438C-BCCC-802D3A03A158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505022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D63D24-80EE-485C-B156-591A0DF15A00}"/>
              </a:ext>
            </a:extLst>
          </p:cNvPr>
          <p:cNvSpPr txBox="1"/>
          <p:nvPr/>
        </p:nvSpPr>
        <p:spPr>
          <a:xfrm>
            <a:off x="1341355" y="4907686"/>
            <a:ext cx="32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36E69E-7B48-4656-A040-114A2BF27739}"/>
              </a:ext>
            </a:extLst>
          </p:cNvPr>
          <p:cNvSpPr/>
          <p:nvPr/>
        </p:nvSpPr>
        <p:spPr>
          <a:xfrm>
            <a:off x="2537499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4776A2F-71A1-42FF-B333-3E998993489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897499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D45C6D-5174-45E0-A058-A201156249A7}"/>
              </a:ext>
            </a:extLst>
          </p:cNvPr>
          <p:cNvSpPr txBox="1"/>
          <p:nvPr/>
        </p:nvSpPr>
        <p:spPr>
          <a:xfrm>
            <a:off x="2295475" y="4907686"/>
            <a:ext cx="120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Love</a:t>
            </a:r>
            <a:endParaRPr lang="ko-KR" altLang="en-US" sz="3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A203B0-0A4D-4D5C-A1BB-E8F2A5BA0C82}"/>
              </a:ext>
            </a:extLst>
          </p:cNvPr>
          <p:cNvSpPr/>
          <p:nvPr/>
        </p:nvSpPr>
        <p:spPr>
          <a:xfrm>
            <a:off x="4019406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293172-D10D-44F2-9F75-500A89638C6C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379406" y="378900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E240CC-30D3-4886-9E4C-995C76F0F8F2}"/>
              </a:ext>
            </a:extLst>
          </p:cNvPr>
          <p:cNvSpPr txBox="1"/>
          <p:nvPr/>
        </p:nvSpPr>
        <p:spPr>
          <a:xfrm>
            <a:off x="3886322" y="4910817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You</a:t>
            </a:r>
            <a:endParaRPr lang="ko-KR" altLang="en-US" sz="3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9F7F6F-977C-45D1-871A-FD1B58832A5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>
            <a:off x="1865022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D1921F-EDBD-4B59-B1E5-343439331B4E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3257499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FCD99FC6-75EC-44D2-9F7C-1DA6A1AAEED5}"/>
              </a:ext>
            </a:extLst>
          </p:cNvPr>
          <p:cNvSpPr/>
          <p:nvPr/>
        </p:nvSpPr>
        <p:spPr>
          <a:xfrm>
            <a:off x="5742186" y="3069000"/>
            <a:ext cx="720000" cy="7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1E029A8-7066-4AE0-B340-36784FF783A2}"/>
              </a:ext>
            </a:extLst>
          </p:cNvPr>
          <p:cNvCxnSpPr>
            <a:stCxn id="19" idx="3"/>
            <a:endCxn id="25" idx="2"/>
          </p:cNvCxnSpPr>
          <p:nvPr/>
        </p:nvCxnSpPr>
        <p:spPr>
          <a:xfrm>
            <a:off x="4739406" y="3429000"/>
            <a:ext cx="10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321740-F648-43EF-9CAD-A1084715FCFE}"/>
              </a:ext>
            </a:extLst>
          </p:cNvPr>
          <p:cNvSpPr/>
          <p:nvPr/>
        </p:nvSpPr>
        <p:spPr>
          <a:xfrm>
            <a:off x="7452594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1E631B-ABEE-404B-88B3-11C199FC31EB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H="1" flipV="1">
            <a:off x="7812593" y="2668167"/>
            <a:ext cx="1" cy="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F83F20-35E2-452E-9631-5183A3C0F134}"/>
              </a:ext>
            </a:extLst>
          </p:cNvPr>
          <p:cNvSpPr txBox="1"/>
          <p:nvPr/>
        </p:nvSpPr>
        <p:spPr>
          <a:xfrm>
            <a:off x="7485765" y="13053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B884523-05FC-48B7-9B71-D66F9929C126}"/>
              </a:ext>
            </a:extLst>
          </p:cNvPr>
          <p:cNvSpPr/>
          <p:nvPr/>
        </p:nvSpPr>
        <p:spPr>
          <a:xfrm>
            <a:off x="8845071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BE5E0B-7FB7-4326-8D4F-7B7839FA3487}"/>
              </a:ext>
            </a:extLst>
          </p:cNvPr>
          <p:cNvCxnSpPr>
            <a:cxnSpLocks/>
            <a:stCxn id="31" idx="0"/>
            <a:endCxn id="42" idx="2"/>
          </p:cNvCxnSpPr>
          <p:nvPr/>
        </p:nvCxnSpPr>
        <p:spPr>
          <a:xfrm flipH="1" flipV="1">
            <a:off x="9205070" y="2657729"/>
            <a:ext cx="1" cy="41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AC05C-CD59-47BA-869A-B00D3EA9E826}"/>
              </a:ext>
            </a:extLst>
          </p:cNvPr>
          <p:cNvSpPr txBox="1"/>
          <p:nvPr/>
        </p:nvSpPr>
        <p:spPr>
          <a:xfrm>
            <a:off x="8651072" y="13053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너를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904C3-0BE1-4DAB-9E3C-8EF6A24A428C}"/>
              </a:ext>
            </a:extLst>
          </p:cNvPr>
          <p:cNvSpPr/>
          <p:nvPr/>
        </p:nvSpPr>
        <p:spPr>
          <a:xfrm>
            <a:off x="10326978" y="3069000"/>
            <a:ext cx="720000" cy="72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5A11A98-CAA5-4B88-8B30-B6B22A15CCCB}"/>
              </a:ext>
            </a:extLst>
          </p:cNvPr>
          <p:cNvCxnSpPr>
            <a:cxnSpLocks/>
            <a:stCxn id="34" idx="0"/>
            <a:endCxn id="45" idx="2"/>
          </p:cNvCxnSpPr>
          <p:nvPr/>
        </p:nvCxnSpPr>
        <p:spPr>
          <a:xfrm flipH="1" flipV="1">
            <a:off x="10686977" y="2657729"/>
            <a:ext cx="1" cy="41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69F0A9A-F5F6-48E2-A8AF-BBB299C73118}"/>
              </a:ext>
            </a:extLst>
          </p:cNvPr>
          <p:cNvSpPr txBox="1"/>
          <p:nvPr/>
        </p:nvSpPr>
        <p:spPr>
          <a:xfrm>
            <a:off x="9902147" y="13002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사랑해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3FE634-9786-417A-93A6-EB0F634175B4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8172594" y="3429000"/>
            <a:ext cx="6724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1ED024-2F79-444C-A517-9BE86FAA58E0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>
            <a:off x="9565071" y="3429000"/>
            <a:ext cx="761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8247EFF-D964-4F7F-8CB1-A768535CCC33}"/>
              </a:ext>
            </a:extLst>
          </p:cNvPr>
          <p:cNvCxnSpPr>
            <a:stCxn id="25" idx="6"/>
            <a:endCxn id="28" idx="1"/>
          </p:cNvCxnSpPr>
          <p:nvPr/>
        </p:nvCxnSpPr>
        <p:spPr>
          <a:xfrm>
            <a:off x="6462186" y="3429000"/>
            <a:ext cx="990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0D13C1-E8A7-4514-8A5D-AF341AB97E1C}"/>
              </a:ext>
            </a:extLst>
          </p:cNvPr>
          <p:cNvSpPr txBox="1"/>
          <p:nvPr/>
        </p:nvSpPr>
        <p:spPr>
          <a:xfrm>
            <a:off x="5569389" y="3969000"/>
            <a:ext cx="104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Vector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1CC521-39E1-4AC7-ADB5-68A64E001072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8132096" y="1628471"/>
            <a:ext cx="1072975" cy="2160529"/>
          </a:xfrm>
          <a:prstGeom prst="bentConnector4">
            <a:avLst>
              <a:gd name="adj1" fmla="val 33224"/>
              <a:gd name="adj2" fmla="val 1262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1ABEA05-5ADA-4A28-BCC9-8AFAB4BEF76B}"/>
              </a:ext>
            </a:extLst>
          </p:cNvPr>
          <p:cNvCxnSpPr>
            <a:stCxn id="33" idx="3"/>
            <a:endCxn id="34" idx="2"/>
          </p:cNvCxnSpPr>
          <p:nvPr/>
        </p:nvCxnSpPr>
        <p:spPr>
          <a:xfrm>
            <a:off x="9759068" y="1628470"/>
            <a:ext cx="927910" cy="2160530"/>
          </a:xfrm>
          <a:prstGeom prst="bentConnector4">
            <a:avLst>
              <a:gd name="adj1" fmla="val 30602"/>
              <a:gd name="adj2" fmla="val 127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07C8F6-315B-4822-89AC-C7222B60168F}"/>
              </a:ext>
            </a:extLst>
          </p:cNvPr>
          <p:cNvSpPr/>
          <p:nvPr/>
        </p:nvSpPr>
        <p:spPr>
          <a:xfrm>
            <a:off x="674132" y="4169910"/>
            <a:ext cx="4446734" cy="35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 Embedding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68BEC0-73C2-4268-9BE7-623D846F9CDA}"/>
              </a:ext>
            </a:extLst>
          </p:cNvPr>
          <p:cNvCxnSpPr>
            <a:cxnSpLocks/>
          </p:cNvCxnSpPr>
          <p:nvPr/>
        </p:nvCxnSpPr>
        <p:spPr>
          <a:xfrm flipV="1">
            <a:off x="1505022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578DB0-BF56-4FC9-8067-074D8A750B26}"/>
              </a:ext>
            </a:extLst>
          </p:cNvPr>
          <p:cNvCxnSpPr>
            <a:cxnSpLocks/>
          </p:cNvCxnSpPr>
          <p:nvPr/>
        </p:nvCxnSpPr>
        <p:spPr>
          <a:xfrm flipV="1">
            <a:off x="2897499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1971DB-A05C-497E-880D-00965CCA44A2}"/>
              </a:ext>
            </a:extLst>
          </p:cNvPr>
          <p:cNvCxnSpPr>
            <a:cxnSpLocks/>
          </p:cNvCxnSpPr>
          <p:nvPr/>
        </p:nvCxnSpPr>
        <p:spPr>
          <a:xfrm flipV="1">
            <a:off x="4379406" y="4529907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EE177A-D004-4DD9-A6F0-86DC469190D4}"/>
              </a:ext>
            </a:extLst>
          </p:cNvPr>
          <p:cNvSpPr/>
          <p:nvPr/>
        </p:nvSpPr>
        <p:spPr>
          <a:xfrm>
            <a:off x="7060761" y="4169910"/>
            <a:ext cx="4446734" cy="35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 Embedding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A44AF-C2FA-414E-8215-5535C8282A6D}"/>
              </a:ext>
            </a:extLst>
          </p:cNvPr>
          <p:cNvSpPr/>
          <p:nvPr/>
        </p:nvSpPr>
        <p:spPr>
          <a:xfrm>
            <a:off x="7452594" y="2304789"/>
            <a:ext cx="719997" cy="36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softmax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3A2E58-ED3B-42DF-A50C-240C75E726F8}"/>
              </a:ext>
            </a:extLst>
          </p:cNvPr>
          <p:cNvSpPr/>
          <p:nvPr/>
        </p:nvSpPr>
        <p:spPr>
          <a:xfrm>
            <a:off x="8845071" y="2294351"/>
            <a:ext cx="719997" cy="36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softmax</a:t>
            </a:r>
            <a:endParaRPr lang="ko-KR" altLang="en-US" sz="11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69D2DD-D413-42F9-B23B-8176D588AC12}"/>
              </a:ext>
            </a:extLst>
          </p:cNvPr>
          <p:cNvSpPr/>
          <p:nvPr/>
        </p:nvSpPr>
        <p:spPr>
          <a:xfrm>
            <a:off x="10326978" y="2294351"/>
            <a:ext cx="719997" cy="36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softmax</a:t>
            </a:r>
            <a:endParaRPr lang="ko-KR" altLang="en-US" sz="11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B4CAF0-4C48-44AC-8C99-EEB6C2166DAC}"/>
              </a:ext>
            </a:extLst>
          </p:cNvPr>
          <p:cNvCxnSpPr>
            <a:stCxn id="11" idx="0"/>
            <a:endCxn id="30" idx="2"/>
          </p:cNvCxnSpPr>
          <p:nvPr/>
        </p:nvCxnSpPr>
        <p:spPr>
          <a:xfrm flipH="1" flipV="1">
            <a:off x="7808931" y="1951636"/>
            <a:ext cx="3662" cy="35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CCD2A99-5EDE-44B2-BC24-EB0CE1851236}"/>
              </a:ext>
            </a:extLst>
          </p:cNvPr>
          <p:cNvCxnSpPr>
            <a:stCxn id="42" idx="0"/>
            <a:endCxn id="33" idx="2"/>
          </p:cNvCxnSpPr>
          <p:nvPr/>
        </p:nvCxnSpPr>
        <p:spPr>
          <a:xfrm flipV="1">
            <a:off x="9205070" y="1951635"/>
            <a:ext cx="0" cy="34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1CB87C8-689C-4202-AA6C-59C492163B31}"/>
              </a:ext>
            </a:extLst>
          </p:cNvPr>
          <p:cNvCxnSpPr>
            <a:stCxn id="45" idx="0"/>
            <a:endCxn id="36" idx="2"/>
          </p:cNvCxnSpPr>
          <p:nvPr/>
        </p:nvCxnSpPr>
        <p:spPr>
          <a:xfrm flipV="1">
            <a:off x="10686977" y="1946612"/>
            <a:ext cx="0" cy="34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4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Seq 2 Seq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0E93F-D8AB-4C90-AB91-EFC4A2B50041}"/>
              </a:ext>
            </a:extLst>
          </p:cNvPr>
          <p:cNvSpPr txBox="1"/>
          <p:nvPr/>
        </p:nvSpPr>
        <p:spPr>
          <a:xfrm>
            <a:off x="2050637" y="448409"/>
            <a:ext cx="31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Problem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B975F3-C28C-4323-AF11-7DB1CF70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02" y="1892994"/>
            <a:ext cx="4614795" cy="34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82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11468</TotalTime>
  <Words>1863</Words>
  <Application>Microsoft Office PowerPoint</Application>
  <PresentationFormat>와이드스크린</PresentationFormat>
  <Paragraphs>392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나눔스퀘어_ac</vt:lpstr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이정철</cp:lastModifiedBy>
  <cp:revision>1421</cp:revision>
  <dcterms:created xsi:type="dcterms:W3CDTF">2017-11-16T00:50:54Z</dcterms:created>
  <dcterms:modified xsi:type="dcterms:W3CDTF">2021-06-09T07:47:13Z</dcterms:modified>
</cp:coreProperties>
</file>